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45275" cy="9779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3678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8A199-14DF-4570-BDD0-299D4409D24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857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BE879-D767-4AE3-9254-429D1F499CF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799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5C5100-B6E1-4D71-A1DA-0A4E15197AD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201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B8224-6CE6-4C94-AA0D-4595E2F994B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3132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39409-EFFB-4049-A16A-1E6535E2A73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36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B1ED9-54C8-4C1A-8B83-A6F6BF0451D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707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14F135-FFA7-4902-90C2-8C80518C92D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182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80595-4015-4C91-929E-9C8F048DF20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27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BFA2E-8E6A-480E-8FD9-225C29591E5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509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B1D33-4B0E-4C7D-8BCB-3D56D436426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924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26290-ED49-46FE-A852-685ADD1244A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7408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66F36E-2EFB-404F-9C82-D5D956A0E42D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Group 25"/>
          <p:cNvGrpSpPr>
            <a:grpSpLocks/>
          </p:cNvGrpSpPr>
          <p:nvPr/>
        </p:nvGrpSpPr>
        <p:grpSpPr bwMode="auto">
          <a:xfrm>
            <a:off x="1868774" y="1882118"/>
            <a:ext cx="2971800" cy="6145213"/>
            <a:chOff x="1104" y="1111"/>
            <a:chExt cx="1872" cy="3871"/>
          </a:xfrm>
        </p:grpSpPr>
        <p:grpSp>
          <p:nvGrpSpPr>
            <p:cNvPr id="2071" name="Group 23"/>
            <p:cNvGrpSpPr>
              <a:grpSpLocks/>
            </p:cNvGrpSpPr>
            <p:nvPr/>
          </p:nvGrpSpPr>
          <p:grpSpPr bwMode="auto">
            <a:xfrm>
              <a:off x="1106" y="1111"/>
              <a:ext cx="1870" cy="1260"/>
              <a:chOff x="1106" y="1111"/>
              <a:chExt cx="1870" cy="1260"/>
            </a:xfrm>
          </p:grpSpPr>
          <p:grpSp>
            <p:nvGrpSpPr>
              <p:cNvPr id="2061" name="Group 13"/>
              <p:cNvGrpSpPr>
                <a:grpSpLocks/>
              </p:cNvGrpSpPr>
              <p:nvPr/>
            </p:nvGrpSpPr>
            <p:grpSpPr bwMode="auto">
              <a:xfrm>
                <a:off x="1106" y="1111"/>
                <a:ext cx="1870" cy="1260"/>
                <a:chOff x="1106" y="1111"/>
                <a:chExt cx="1870" cy="1260"/>
              </a:xfrm>
            </p:grpSpPr>
            <p:pic>
              <p:nvPicPr>
                <p:cNvPr id="2052" name="Picture 4" descr="Milz human C TIE-2 Cl2x20"/>
                <p:cNvPicPr preferRelativeResize="0"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2" y="1111"/>
                  <a:ext cx="1814" cy="113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05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106" y="2236"/>
                  <a:ext cx="829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de-DE" sz="800" b="1"/>
                    <a:t>Anti-human TIE-2 #tek2</a:t>
                  </a:r>
                </a:p>
              </p:txBody>
            </p:sp>
          </p:grpSp>
          <p:sp>
            <p:nvSpPr>
              <p:cNvPr id="2063" name="Text Box 15"/>
              <p:cNvSpPr txBox="1">
                <a:spLocks noChangeArrowheads="1"/>
              </p:cNvSpPr>
              <p:nvPr/>
            </p:nvSpPr>
            <p:spPr bwMode="auto">
              <a:xfrm>
                <a:off x="2336" y="2096"/>
                <a:ext cx="635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de-DE" sz="800" b="1"/>
                  <a:t>Human Spleen</a:t>
                </a:r>
              </a:p>
            </p:txBody>
          </p:sp>
        </p:grpSp>
        <p:grpSp>
          <p:nvGrpSpPr>
            <p:cNvPr id="2070" name="Group 22"/>
            <p:cNvGrpSpPr>
              <a:grpSpLocks/>
            </p:cNvGrpSpPr>
            <p:nvPr/>
          </p:nvGrpSpPr>
          <p:grpSpPr bwMode="auto">
            <a:xfrm>
              <a:off x="1104" y="2427"/>
              <a:ext cx="1872" cy="1253"/>
              <a:chOff x="1104" y="2515"/>
              <a:chExt cx="1872" cy="1253"/>
            </a:xfrm>
          </p:grpSpPr>
          <p:grpSp>
            <p:nvGrpSpPr>
              <p:cNvPr id="2060" name="Group 12"/>
              <p:cNvGrpSpPr>
                <a:grpSpLocks/>
              </p:cNvGrpSpPr>
              <p:nvPr/>
            </p:nvGrpSpPr>
            <p:grpSpPr bwMode="auto">
              <a:xfrm>
                <a:off x="1104" y="2517"/>
                <a:ext cx="1872" cy="1251"/>
                <a:chOff x="1104" y="2517"/>
                <a:chExt cx="1872" cy="1251"/>
              </a:xfrm>
            </p:grpSpPr>
            <p:pic>
              <p:nvPicPr>
                <p:cNvPr id="2053" name="Picture 5" descr="Milz human C TIE-2 Cl9x20"/>
                <p:cNvPicPr preferRelativeResize="0">
                  <a:picLocks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2" y="2517"/>
                  <a:ext cx="1814" cy="113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05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104" y="3633"/>
                  <a:ext cx="829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de-DE" sz="800" b="1"/>
                    <a:t>Anti-human TIE-2 #tek9</a:t>
                  </a:r>
                </a:p>
              </p:txBody>
            </p:sp>
          </p:grpSp>
          <p:sp>
            <p:nvSpPr>
              <p:cNvPr id="2067" name="Text Box 19"/>
              <p:cNvSpPr txBox="1">
                <a:spLocks noChangeArrowheads="1"/>
              </p:cNvSpPr>
              <p:nvPr/>
            </p:nvSpPr>
            <p:spPr bwMode="auto">
              <a:xfrm>
                <a:off x="1162" y="2515"/>
                <a:ext cx="635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de-DE" sz="800" b="1"/>
                  <a:t>Human Spleen</a:t>
                </a:r>
              </a:p>
            </p:txBody>
          </p:sp>
        </p:grpSp>
        <p:grpSp>
          <p:nvGrpSpPr>
            <p:cNvPr id="2069" name="Group 21"/>
            <p:cNvGrpSpPr>
              <a:grpSpLocks/>
            </p:cNvGrpSpPr>
            <p:nvPr/>
          </p:nvGrpSpPr>
          <p:grpSpPr bwMode="auto">
            <a:xfrm>
              <a:off x="1108" y="3726"/>
              <a:ext cx="1868" cy="1256"/>
              <a:chOff x="1108" y="4014"/>
              <a:chExt cx="1868" cy="1256"/>
            </a:xfrm>
          </p:grpSpPr>
          <p:grpSp>
            <p:nvGrpSpPr>
              <p:cNvPr id="2059" name="Group 11"/>
              <p:cNvGrpSpPr>
                <a:grpSpLocks/>
              </p:cNvGrpSpPr>
              <p:nvPr/>
            </p:nvGrpSpPr>
            <p:grpSpPr bwMode="auto">
              <a:xfrm>
                <a:off x="1108" y="4014"/>
                <a:ext cx="1868" cy="1256"/>
                <a:chOff x="1108" y="4014"/>
                <a:chExt cx="1868" cy="1256"/>
              </a:xfrm>
            </p:grpSpPr>
            <p:pic>
              <p:nvPicPr>
                <p:cNvPr id="2054" name="Picture 6" descr="Milz human C TIE-2 Cl16x20"/>
                <p:cNvPicPr preferRelativeResize="0">
                  <a:picLocks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62" y="4014"/>
                  <a:ext cx="1814" cy="113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05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108" y="5135"/>
                  <a:ext cx="865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de-DE" sz="800" b="1"/>
                    <a:t>Anti-human TIE-2 #tek16</a:t>
                  </a:r>
                </a:p>
              </p:txBody>
            </p:sp>
          </p:grpSp>
          <p:sp>
            <p:nvSpPr>
              <p:cNvPr id="2068" name="Text Box 20"/>
              <p:cNvSpPr txBox="1">
                <a:spLocks noChangeArrowheads="1"/>
              </p:cNvSpPr>
              <p:nvPr/>
            </p:nvSpPr>
            <p:spPr bwMode="auto">
              <a:xfrm>
                <a:off x="2328" y="4996"/>
                <a:ext cx="635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de-DE" sz="800" b="1"/>
                  <a:t>Human Spleen</a:t>
                </a:r>
              </a:p>
            </p:txBody>
          </p:sp>
        </p:grpSp>
      </p:grp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932149" y="922982"/>
            <a:ext cx="4954587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2400" b="1" u="sng" dirty="0" smtClean="0"/>
              <a:t>Anti-human TIE-2</a:t>
            </a:r>
          </a:p>
          <a:p>
            <a:pPr algn="ctr"/>
            <a:r>
              <a:rPr lang="de-DE" sz="1400" dirty="0" smtClean="0"/>
              <a:t>(</a:t>
            </a:r>
            <a:r>
              <a:rPr lang="de-DE" sz="1400" dirty="0" err="1" smtClean="0"/>
              <a:t>Cat</a:t>
            </a:r>
            <a:r>
              <a:rPr lang="de-DE" sz="1400" dirty="0" smtClean="0"/>
              <a:t># 101-M50 / -M52 / -M54)</a:t>
            </a:r>
            <a:endParaRPr lang="de-DE" sz="1400" dirty="0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436974" y="8123882"/>
            <a:ext cx="390842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de-DE" sz="1000" dirty="0"/>
              <a:t>The </a:t>
            </a:r>
            <a:r>
              <a:rPr lang="de-DE" sz="1000" dirty="0" err="1"/>
              <a:t>experiment</a:t>
            </a:r>
            <a:r>
              <a:rPr lang="de-DE" sz="1000" dirty="0"/>
              <a:t> was </a:t>
            </a:r>
            <a:r>
              <a:rPr lang="de-DE" sz="1000" dirty="0" err="1"/>
              <a:t>performed</a:t>
            </a:r>
            <a:r>
              <a:rPr lang="de-DE" sz="1000" dirty="0"/>
              <a:t> </a:t>
            </a:r>
            <a:r>
              <a:rPr lang="de-DE" sz="1000" dirty="0" err="1"/>
              <a:t>by</a:t>
            </a:r>
            <a:r>
              <a:rPr lang="de-DE" sz="1000" dirty="0"/>
              <a:t> Prof. Dr. Birte Steiniger, Institute </a:t>
            </a:r>
            <a:r>
              <a:rPr lang="de-DE" sz="1000" dirty="0" err="1"/>
              <a:t>of</a:t>
            </a:r>
            <a:r>
              <a:rPr lang="de-DE" sz="1000" dirty="0"/>
              <a:t> </a:t>
            </a:r>
            <a:r>
              <a:rPr lang="de-DE" sz="1000" dirty="0" err="1"/>
              <a:t>Anatomy</a:t>
            </a:r>
            <a:r>
              <a:rPr lang="de-DE" sz="1000" dirty="0"/>
              <a:t> </a:t>
            </a:r>
            <a:r>
              <a:rPr lang="de-DE" sz="1000" dirty="0" err="1"/>
              <a:t>and</a:t>
            </a:r>
            <a:r>
              <a:rPr lang="de-DE" sz="1000" dirty="0"/>
              <a:t> </a:t>
            </a:r>
            <a:r>
              <a:rPr lang="de-DE" sz="1000" dirty="0" err="1"/>
              <a:t>Cell</a:t>
            </a:r>
            <a:r>
              <a:rPr lang="de-DE" sz="1000" dirty="0"/>
              <a:t> </a:t>
            </a:r>
            <a:r>
              <a:rPr lang="de-DE" sz="1000" dirty="0" err="1"/>
              <a:t>Biology</a:t>
            </a:r>
            <a:r>
              <a:rPr lang="de-DE" sz="1000" dirty="0"/>
              <a:t> Robert-Koch-Str. 8, D-35037 Marburg, Germany</a:t>
            </a:r>
          </a:p>
        </p:txBody>
      </p:sp>
      <p:grpSp>
        <p:nvGrpSpPr>
          <p:cNvPr id="22" name="Gruppieren 21"/>
          <p:cNvGrpSpPr/>
          <p:nvPr/>
        </p:nvGrpSpPr>
        <p:grpSpPr>
          <a:xfrm>
            <a:off x="89420" y="113401"/>
            <a:ext cx="6507932" cy="8881284"/>
            <a:chOff x="89420" y="113401"/>
            <a:chExt cx="6507932" cy="8881284"/>
          </a:xfrm>
        </p:grpSpPr>
        <p:grpSp>
          <p:nvGrpSpPr>
            <p:cNvPr id="23" name="Gruppieren 22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25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6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89420" y="8748464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9</cp:revision>
  <dcterms:created xsi:type="dcterms:W3CDTF">2008-02-19T09:20:07Z</dcterms:created>
  <dcterms:modified xsi:type="dcterms:W3CDTF">2015-03-24T12:08:22Z</dcterms:modified>
</cp:coreProperties>
</file>